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34"/>
    <p:restoredTop sz="94196"/>
  </p:normalViewPr>
  <p:slideViewPr>
    <p:cSldViewPr snapToGrid="0">
      <p:cViewPr>
        <p:scale>
          <a:sx n="86" d="100"/>
          <a:sy n="86" d="100"/>
        </p:scale>
        <p:origin x="-240" y="-60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4F261B-EE13-1D72-A343-4A8FC3FC81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940CD76-DF09-45B4-35C8-DC8826A642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43FA148-E1A2-40D1-78EC-01C5827E1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CE4B-DDE6-7847-86A5-439CE7E76F70}" type="datetimeFigureOut">
              <a:rPr lang="es-CO" smtClean="0"/>
              <a:t>30/07/2026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3100A6E-635D-7ABA-3DAD-59FCB8DEA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C45BB51-42D1-37FF-01FF-38F3E9E1D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7C497-1F77-274A-A3E5-AE057BF8453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19081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0D7619-7FEA-AF08-1A3C-A9414C6FC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0A9B13B-C607-7F5D-D8FF-6FC8FFD5D2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8E43EDA-6DA3-3D15-CC0E-6EED37C86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CE4B-DDE6-7847-86A5-439CE7E76F70}" type="datetimeFigureOut">
              <a:rPr lang="es-CO" smtClean="0"/>
              <a:t>30/07/2026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A86100F-A327-37B5-A924-3CBF92596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01AB6F8-D12D-7E22-81E6-C43580750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7C497-1F77-274A-A3E5-AE057BF8453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07507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40A15BA-68DB-9F3A-7D82-D55E5CE9D7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9024A42-7F92-CF8B-8F69-D632503F62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C1896DB-F4F4-5DFB-5575-0215D0423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CE4B-DDE6-7847-86A5-439CE7E76F70}" type="datetimeFigureOut">
              <a:rPr lang="es-CO" smtClean="0"/>
              <a:t>30/07/2026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E19F61C-0AFA-AF47-01C8-4168E631B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5194013-CEDC-9092-7696-85CF4CFB2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7C497-1F77-274A-A3E5-AE057BF8453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7229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645F32-D8CE-73D2-5ED3-ECE614842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B959DD6-5741-00CE-FEE8-9351BF0C01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CB63660-849A-A207-EC30-1D18A85CD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CE4B-DDE6-7847-86A5-439CE7E76F70}" type="datetimeFigureOut">
              <a:rPr lang="es-CO" smtClean="0"/>
              <a:t>30/07/2026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00CD99D-2A76-6A4E-8EDB-AE20C1C02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3E84E5A-A6AD-812D-7056-69FA16A2C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7C497-1F77-274A-A3E5-AE057BF8453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84612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BE6502-7EA2-C0F5-09F8-3B1FF6439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DD07838-C695-2758-41C8-30CB64B01B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FA08D4A-13BF-0261-878C-059E1CE28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CE4B-DDE6-7847-86A5-439CE7E76F70}" type="datetimeFigureOut">
              <a:rPr lang="es-CO" smtClean="0"/>
              <a:t>30/07/2026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5CC0F2-8A02-3F5C-6995-C677F1216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21F1255-F517-4ACE-9DA1-6AC3A7048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7C497-1F77-274A-A3E5-AE057BF8453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0939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748819-F7EC-D79A-F1B1-63E71368B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E14E98-3C5C-1A61-EFBC-3A41E4EF14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493F5CD-CEA9-E208-E10E-D3140D47D9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22CB4F0-DFE0-1E90-35D7-91826AB15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CE4B-DDE6-7847-86A5-439CE7E76F70}" type="datetimeFigureOut">
              <a:rPr lang="es-CO" smtClean="0"/>
              <a:t>30/07/2026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DC33CAD-1C63-1CC2-DC74-5C4433C66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9D1F635-17FC-8506-AD3D-3C6537C1B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7C497-1F77-274A-A3E5-AE057BF8453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44578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9B6BE6-3546-B5DA-97CD-0059C7CC5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7DD05EE-9984-AA76-30CB-09826376EC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4C6BE17-7B1F-7E57-B3D0-60B7E0654B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E0856D2-79C3-DA52-5DF4-F562BAC50F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D474191-2EBE-2DD4-DAA7-9147E0DB72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DE06FA9-BBE7-D9C7-BB5D-8A853BE7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CE4B-DDE6-7847-86A5-439CE7E76F70}" type="datetimeFigureOut">
              <a:rPr lang="es-CO" smtClean="0"/>
              <a:t>30/07/2026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845DF53-5542-35AB-E8CB-62073D6B3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CA91676-1CF9-5A6E-E6DA-0217EBD1E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7C497-1F77-274A-A3E5-AE057BF8453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16745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7357ED-3851-3A78-4BD6-98FB3D1D6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5D20ACC-286B-5B84-D17D-6A63697D9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CE4B-DDE6-7847-86A5-439CE7E76F70}" type="datetimeFigureOut">
              <a:rPr lang="es-CO" smtClean="0"/>
              <a:t>30/07/2026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898FD9A-C044-324A-A31E-262F57AB4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18F3079-1403-8075-E90C-2162C60E3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7C497-1F77-274A-A3E5-AE057BF8453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96291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8B8C5F7-B1DD-AC57-BCD3-2302FF7CD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CE4B-DDE6-7847-86A5-439CE7E76F70}" type="datetimeFigureOut">
              <a:rPr lang="es-CO" smtClean="0"/>
              <a:t>30/07/2026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27390BE-EA51-E2CB-115F-32A0001E7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7A221E9-BABD-2522-40D6-5EC9C6D88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7C497-1F77-274A-A3E5-AE057BF8453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80994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F4A779-5D1C-0334-5204-D5352F5D7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3131EC1-EE4F-8FA1-396D-8D1D31491E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E307F1E-AFA5-69B3-ECD0-C9AC97FE85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CAE5E05-8703-40D2-82C2-4C5D6CAAE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CE4B-DDE6-7847-86A5-439CE7E76F70}" type="datetimeFigureOut">
              <a:rPr lang="es-CO" smtClean="0"/>
              <a:t>30/07/2026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BE8FA7C-D460-DD7C-7088-910F23876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723E799-8AB0-B6C8-C188-6ACEC4C68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7C497-1F77-274A-A3E5-AE057BF8453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01811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489F21-0209-D305-6019-0DDD5F1DB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C29FC4E-19CD-D349-162A-7C282F850D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587E73D-99E3-E94D-394C-ECB6361700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9F25E1F-52EE-F94F-701E-D8F4E2335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CE4B-DDE6-7847-86A5-439CE7E76F70}" type="datetimeFigureOut">
              <a:rPr lang="es-CO" smtClean="0"/>
              <a:t>30/07/2026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294D231-45C5-BA8A-742E-8C704B935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9A2EF15-9E4B-2CC2-835F-B1A5FD04B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7C497-1F77-274A-A3E5-AE057BF8453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7148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80BC151-FF51-12AF-BE14-08A460CD8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D28F166-BDAA-2530-30EF-2EBCF7AE77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EF31630-5ABF-C254-548F-AFBAF986DF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BECE4B-DDE6-7847-86A5-439CE7E76F70}" type="datetimeFigureOut">
              <a:rPr lang="es-CO" smtClean="0"/>
              <a:t>30/07/2026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DCB22EF-98DF-F366-491E-E95BE85A48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0B0593E-71EB-0ADB-E1E6-CF63779432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77C497-1F77-274A-A3E5-AE057BF8453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46969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BAB5281-9A11-7402-4323-39F5A5BB6B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6A8D87F9-F4F5-9BCD-0758-2A8722762CA5}"/>
              </a:ext>
            </a:extLst>
          </p:cNvPr>
          <p:cNvSpPr txBox="1"/>
          <p:nvPr/>
        </p:nvSpPr>
        <p:spPr>
          <a:xfrm>
            <a:off x="1990725" y="1138178"/>
            <a:ext cx="729615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ABC</a:t>
            </a:r>
          </a:p>
          <a:p>
            <a:pPr algn="ctr"/>
            <a:r>
              <a:rPr lang="es-CO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RENDICIÓN DE CUENTAS Y CONTROL SOCIAL</a:t>
            </a:r>
          </a:p>
        </p:txBody>
      </p:sp>
    </p:spTree>
    <p:extLst>
      <p:ext uri="{BB962C8B-B14F-4D97-AF65-F5344CB8AC3E}">
        <p14:creationId xmlns:p14="http://schemas.microsoft.com/office/powerpoint/2010/main" val="18128327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35A7F8-FEDC-6C3C-B9F3-54A5147E0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12B943E1-20F7-8ADB-F2E8-F4A1AC69EB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8D2005A5-5604-D71F-0544-4D611B680279}"/>
              </a:ext>
            </a:extLst>
          </p:cNvPr>
          <p:cNvSpPr txBox="1"/>
          <p:nvPr/>
        </p:nvSpPr>
        <p:spPr>
          <a:xfrm>
            <a:off x="2091559" y="1012264"/>
            <a:ext cx="6621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>
                <a:solidFill>
                  <a:srgbClr val="FF9300"/>
                </a:solidFill>
                <a:latin typeface="Montserrat" pitchFamily="2" charset="77"/>
              </a:rPr>
              <a:t>Cronograma de rendición de cuentas</a:t>
            </a:r>
          </a:p>
        </p:txBody>
      </p:sp>
      <p:sp>
        <p:nvSpPr>
          <p:cNvPr id="30" name="Rectángulo redondeado 29">
            <a:extLst>
              <a:ext uri="{FF2B5EF4-FFF2-40B4-BE49-F238E27FC236}">
                <a16:creationId xmlns:a16="http://schemas.microsoft.com/office/drawing/2014/main" id="{1347A66D-40A9-856C-DA04-B08624F97520}"/>
              </a:ext>
            </a:extLst>
          </p:cNvPr>
          <p:cNvSpPr/>
          <p:nvPr/>
        </p:nvSpPr>
        <p:spPr>
          <a:xfrm>
            <a:off x="1529357" y="1733986"/>
            <a:ext cx="9699180" cy="326641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EA5E9998-D92D-1B44-D47E-4F573DEA8530}"/>
              </a:ext>
            </a:extLst>
          </p:cNvPr>
          <p:cNvSpPr/>
          <p:nvPr/>
        </p:nvSpPr>
        <p:spPr>
          <a:xfrm>
            <a:off x="1371600" y="3873939"/>
            <a:ext cx="1477242" cy="510127"/>
          </a:xfrm>
          <a:prstGeom prst="rect">
            <a:avLst/>
          </a:prstGeom>
          <a:solidFill>
            <a:srgbClr val="FF9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731FC17E-FCDD-CED5-0AF2-9A551F1A9B9D}"/>
              </a:ext>
            </a:extLst>
          </p:cNvPr>
          <p:cNvSpPr txBox="1"/>
          <p:nvPr/>
        </p:nvSpPr>
        <p:spPr>
          <a:xfrm>
            <a:off x="1421598" y="3895507"/>
            <a:ext cx="14189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200" dirty="0">
                <a:solidFill>
                  <a:schemeClr val="bg1"/>
                </a:solidFill>
                <a:latin typeface="Montserrat" pitchFamily="2" charset="77"/>
              </a:rPr>
              <a:t>Del 29 </a:t>
            </a:r>
            <a:r>
              <a:rPr lang="es-CO" sz="1200">
                <a:solidFill>
                  <a:schemeClr val="bg1"/>
                </a:solidFill>
                <a:latin typeface="Montserrat" pitchFamily="2" charset="77"/>
              </a:rPr>
              <a:t>de mayo </a:t>
            </a:r>
            <a:endParaRPr lang="es-CO" sz="1200" dirty="0">
              <a:solidFill>
                <a:schemeClr val="bg1"/>
              </a:solidFill>
              <a:latin typeface="Montserrat" pitchFamily="2" charset="77"/>
            </a:endParaRPr>
          </a:p>
          <a:p>
            <a:pPr algn="ctr"/>
            <a:r>
              <a:rPr lang="es-CO" sz="1200" dirty="0">
                <a:solidFill>
                  <a:schemeClr val="bg1"/>
                </a:solidFill>
                <a:latin typeface="Montserrat" pitchFamily="2" charset="77"/>
              </a:rPr>
              <a:t>al 14 de junio</a:t>
            </a: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672DF749-5FE8-C885-2395-96DD3658D3A0}"/>
              </a:ext>
            </a:extLst>
          </p:cNvPr>
          <p:cNvSpPr/>
          <p:nvPr/>
        </p:nvSpPr>
        <p:spPr>
          <a:xfrm>
            <a:off x="3245014" y="3868938"/>
            <a:ext cx="1477242" cy="510127"/>
          </a:xfrm>
          <a:prstGeom prst="rect">
            <a:avLst/>
          </a:prstGeom>
          <a:solidFill>
            <a:srgbClr val="FF9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002E351E-0803-F776-6FB0-EF0F42A33A0B}"/>
              </a:ext>
            </a:extLst>
          </p:cNvPr>
          <p:cNvSpPr txBox="1"/>
          <p:nvPr/>
        </p:nvSpPr>
        <p:spPr>
          <a:xfrm>
            <a:off x="3321326" y="3882342"/>
            <a:ext cx="1334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200" dirty="0">
                <a:solidFill>
                  <a:schemeClr val="bg1"/>
                </a:solidFill>
                <a:latin typeface="Montserrat" pitchFamily="2" charset="77"/>
              </a:rPr>
              <a:t>Del 15 de junio </a:t>
            </a:r>
          </a:p>
          <a:p>
            <a:pPr algn="ctr"/>
            <a:r>
              <a:rPr lang="es-CO" sz="1200" dirty="0">
                <a:solidFill>
                  <a:schemeClr val="bg1"/>
                </a:solidFill>
                <a:latin typeface="Montserrat" pitchFamily="2" charset="77"/>
              </a:rPr>
              <a:t>al 30 de junio</a:t>
            </a: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0C61A58B-54DC-DC03-076F-AD948FB41E2E}"/>
              </a:ext>
            </a:extLst>
          </p:cNvPr>
          <p:cNvSpPr/>
          <p:nvPr/>
        </p:nvSpPr>
        <p:spPr>
          <a:xfrm>
            <a:off x="5145686" y="3862112"/>
            <a:ext cx="1477242" cy="510127"/>
          </a:xfrm>
          <a:prstGeom prst="rect">
            <a:avLst/>
          </a:prstGeom>
          <a:solidFill>
            <a:srgbClr val="FF9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55CD73EE-28B2-6B5E-03B0-B1719DC3C351}"/>
              </a:ext>
            </a:extLst>
          </p:cNvPr>
          <p:cNvSpPr txBox="1"/>
          <p:nvPr/>
        </p:nvSpPr>
        <p:spPr>
          <a:xfrm>
            <a:off x="5267496" y="3876907"/>
            <a:ext cx="12474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200" dirty="0">
                <a:solidFill>
                  <a:schemeClr val="bg1"/>
                </a:solidFill>
                <a:latin typeface="Montserrat" pitchFamily="2" charset="77"/>
              </a:rPr>
              <a:t>Del 01 de julio</a:t>
            </a:r>
          </a:p>
          <a:p>
            <a:pPr algn="ctr"/>
            <a:r>
              <a:rPr lang="es-CO" sz="1200" dirty="0">
                <a:solidFill>
                  <a:schemeClr val="bg1"/>
                </a:solidFill>
                <a:latin typeface="Montserrat" pitchFamily="2" charset="77"/>
              </a:rPr>
              <a:t>al 15 de julio</a:t>
            </a:r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C45190DC-D96F-DB15-0107-CEE77B480705}"/>
              </a:ext>
            </a:extLst>
          </p:cNvPr>
          <p:cNvSpPr/>
          <p:nvPr/>
        </p:nvSpPr>
        <p:spPr>
          <a:xfrm>
            <a:off x="6915033" y="3852675"/>
            <a:ext cx="1477242" cy="510127"/>
          </a:xfrm>
          <a:prstGeom prst="rect">
            <a:avLst/>
          </a:prstGeom>
          <a:solidFill>
            <a:srgbClr val="FF9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F3FE9E0C-DB96-6B15-B094-14CFB92D62D5}"/>
              </a:ext>
            </a:extLst>
          </p:cNvPr>
          <p:cNvSpPr txBox="1"/>
          <p:nvPr/>
        </p:nvSpPr>
        <p:spPr>
          <a:xfrm>
            <a:off x="7028585" y="3865835"/>
            <a:ext cx="12779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200" dirty="0">
                <a:solidFill>
                  <a:schemeClr val="bg1"/>
                </a:solidFill>
                <a:latin typeface="Montserrat" pitchFamily="2" charset="77"/>
              </a:rPr>
              <a:t>Del 16 de julio </a:t>
            </a:r>
          </a:p>
          <a:p>
            <a:pPr algn="ctr"/>
            <a:r>
              <a:rPr lang="es-CO" sz="1200" dirty="0">
                <a:solidFill>
                  <a:schemeClr val="bg1"/>
                </a:solidFill>
                <a:latin typeface="Montserrat" pitchFamily="2" charset="77"/>
              </a:rPr>
              <a:t>al 31 de julio</a:t>
            </a:r>
          </a:p>
        </p:txBody>
      </p:sp>
      <p:sp>
        <p:nvSpPr>
          <p:cNvPr id="42" name="Rectángulo 41">
            <a:extLst>
              <a:ext uri="{FF2B5EF4-FFF2-40B4-BE49-F238E27FC236}">
                <a16:creationId xmlns:a16="http://schemas.microsoft.com/office/drawing/2014/main" id="{3B82D41F-D66D-9C29-EB1C-04566F9CC040}"/>
              </a:ext>
            </a:extLst>
          </p:cNvPr>
          <p:cNvSpPr/>
          <p:nvPr/>
        </p:nvSpPr>
        <p:spPr>
          <a:xfrm>
            <a:off x="8750532" y="3844419"/>
            <a:ext cx="1477242" cy="510127"/>
          </a:xfrm>
          <a:prstGeom prst="rect">
            <a:avLst/>
          </a:prstGeom>
          <a:solidFill>
            <a:srgbClr val="FF9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B4A02C67-2B22-D580-7434-0F53A685D3FB}"/>
              </a:ext>
            </a:extLst>
          </p:cNvPr>
          <p:cNvSpPr txBox="1"/>
          <p:nvPr/>
        </p:nvSpPr>
        <p:spPr>
          <a:xfrm>
            <a:off x="8764437" y="3881065"/>
            <a:ext cx="14494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200" dirty="0">
                <a:solidFill>
                  <a:schemeClr val="bg1"/>
                </a:solidFill>
                <a:latin typeface="Montserrat" pitchFamily="2" charset="77"/>
              </a:rPr>
              <a:t>Del 01 de agosto</a:t>
            </a:r>
          </a:p>
          <a:p>
            <a:pPr algn="ctr"/>
            <a:r>
              <a:rPr lang="es-CO" sz="1200" dirty="0">
                <a:solidFill>
                  <a:schemeClr val="bg1"/>
                </a:solidFill>
                <a:latin typeface="Montserrat" pitchFamily="2" charset="77"/>
              </a:rPr>
              <a:t>al 15 de  agosto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50873ABA-8125-E2AA-6485-5AB360CA4A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6257" y="1733986"/>
            <a:ext cx="9161868" cy="1990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2151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82BDF2A-1F42-7FD2-2D4B-6D3B064C7B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DF062411-9BD3-26F2-D4D2-D7A003BF8FAF}"/>
              </a:ext>
            </a:extLst>
          </p:cNvPr>
          <p:cNvSpPr txBox="1"/>
          <p:nvPr/>
        </p:nvSpPr>
        <p:spPr>
          <a:xfrm>
            <a:off x="1735892" y="1982450"/>
            <a:ext cx="72961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8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GRACIAS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AE45336-9C17-7055-2CF8-9F9DC20109EC}"/>
              </a:ext>
            </a:extLst>
          </p:cNvPr>
          <p:cNvSpPr txBox="1"/>
          <p:nvPr/>
        </p:nvSpPr>
        <p:spPr>
          <a:xfrm>
            <a:off x="464227" y="3861842"/>
            <a:ext cx="7296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PLANEACIÓN</a:t>
            </a:r>
          </a:p>
        </p:txBody>
      </p:sp>
    </p:spTree>
    <p:extLst>
      <p:ext uri="{BB962C8B-B14F-4D97-AF65-F5344CB8AC3E}">
        <p14:creationId xmlns:p14="http://schemas.microsoft.com/office/powerpoint/2010/main" val="2264929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8697843-1EC2-8259-9931-33F38D347D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A2AC22BF-FAAC-B6DE-2604-5659E66BF50F}"/>
              </a:ext>
            </a:extLst>
          </p:cNvPr>
          <p:cNvSpPr/>
          <p:nvPr/>
        </p:nvSpPr>
        <p:spPr>
          <a:xfrm>
            <a:off x="1681655" y="756745"/>
            <a:ext cx="8986345" cy="4845269"/>
          </a:xfrm>
          <a:prstGeom prst="rect">
            <a:avLst/>
          </a:prstGeom>
          <a:solidFill>
            <a:schemeClr val="bg1"/>
          </a:solidFill>
          <a:ln>
            <a:solidFill>
              <a:srgbClr val="FF9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11CDAAA6-7AC6-6EFF-F9C9-16BD2546B4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2405" y="1432034"/>
            <a:ext cx="1169277" cy="1169277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0366338D-091C-CC11-4FBD-8EEAB1A01D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0569" y="1432034"/>
            <a:ext cx="1169277" cy="1169277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999A91F6-DCC8-C82C-3FA8-7DFD460AE7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4042" y="1442546"/>
            <a:ext cx="1169277" cy="1169277"/>
          </a:xfrm>
          <a:prstGeom prst="rect">
            <a:avLst/>
          </a:prstGeom>
        </p:spPr>
      </p:pic>
      <p:sp>
        <p:nvSpPr>
          <p:cNvPr id="22" name="Elipse 21">
            <a:extLst>
              <a:ext uri="{FF2B5EF4-FFF2-40B4-BE49-F238E27FC236}">
                <a16:creationId xmlns:a16="http://schemas.microsoft.com/office/drawing/2014/main" id="{31652B29-EFC5-FB3C-CABE-FE91AADF5505}"/>
              </a:ext>
            </a:extLst>
          </p:cNvPr>
          <p:cNvSpPr/>
          <p:nvPr/>
        </p:nvSpPr>
        <p:spPr>
          <a:xfrm>
            <a:off x="3430311" y="2228191"/>
            <a:ext cx="493987" cy="493987"/>
          </a:xfrm>
          <a:prstGeom prst="ellipse">
            <a:avLst/>
          </a:prstGeom>
          <a:solidFill>
            <a:schemeClr val="bg1"/>
          </a:solidFill>
          <a:ln>
            <a:solidFill>
              <a:srgbClr val="FF9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solidFill>
                  <a:srgbClr val="FF9300"/>
                </a:solidFill>
              </a:rPr>
              <a:t>1</a:t>
            </a:r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3ADEEF76-AD23-EB6D-D53C-7C893BFAFF7C}"/>
              </a:ext>
            </a:extLst>
          </p:cNvPr>
          <p:cNvSpPr/>
          <p:nvPr/>
        </p:nvSpPr>
        <p:spPr>
          <a:xfrm>
            <a:off x="6206357" y="2228191"/>
            <a:ext cx="493987" cy="493987"/>
          </a:xfrm>
          <a:prstGeom prst="ellipse">
            <a:avLst/>
          </a:prstGeom>
          <a:solidFill>
            <a:schemeClr val="bg1"/>
          </a:solidFill>
          <a:ln>
            <a:solidFill>
              <a:srgbClr val="FF9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solidFill>
                  <a:srgbClr val="FF9300"/>
                </a:solidFill>
              </a:rPr>
              <a:t>2</a:t>
            </a:r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95A9A6DC-C065-A0D4-C984-B9026D5CA606}"/>
              </a:ext>
            </a:extLst>
          </p:cNvPr>
          <p:cNvSpPr/>
          <p:nvPr/>
        </p:nvSpPr>
        <p:spPr>
          <a:xfrm>
            <a:off x="9170927" y="2228190"/>
            <a:ext cx="493987" cy="493987"/>
          </a:xfrm>
          <a:prstGeom prst="ellipse">
            <a:avLst/>
          </a:prstGeom>
          <a:solidFill>
            <a:schemeClr val="bg1"/>
          </a:solidFill>
          <a:ln>
            <a:solidFill>
              <a:srgbClr val="FF9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solidFill>
                  <a:srgbClr val="FF9300"/>
                </a:solidFill>
              </a:rPr>
              <a:t>3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97279553-6F94-53E8-8EBA-602A6E902765}"/>
              </a:ext>
            </a:extLst>
          </p:cNvPr>
          <p:cNvSpPr txBox="1"/>
          <p:nvPr/>
        </p:nvSpPr>
        <p:spPr>
          <a:xfrm>
            <a:off x="2195346" y="2816854"/>
            <a:ext cx="19233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solidFill>
                  <a:srgbClr val="FF9300"/>
                </a:solidFill>
                <a:latin typeface="Montserrat" pitchFamily="2" charset="77"/>
              </a:rPr>
              <a:t>Nivel Inicial</a:t>
            </a:r>
          </a:p>
          <a:p>
            <a:pPr algn="ctr"/>
            <a:endParaRPr lang="es-CO" dirty="0">
              <a:solidFill>
                <a:srgbClr val="FF9300"/>
              </a:solidFill>
              <a:latin typeface="Montserrat" pitchFamily="2" charset="77"/>
            </a:endParaRPr>
          </a:p>
          <a:p>
            <a:pPr algn="ctr"/>
            <a:r>
              <a:rPr lang="es-CO" sz="1400" dirty="0">
                <a:solidFill>
                  <a:schemeClr val="tx2">
                    <a:lumMod val="75000"/>
                  </a:schemeClr>
                </a:solidFill>
                <a:latin typeface="Montserrat" pitchFamily="2" charset="77"/>
              </a:rPr>
              <a:t>Entidades que están empezando las primeras experiencias en la rendición de cuentas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C69B48FF-81D1-7419-649E-5313E79B8DBD}"/>
              </a:ext>
            </a:extLst>
          </p:cNvPr>
          <p:cNvSpPr txBox="1"/>
          <p:nvPr/>
        </p:nvSpPr>
        <p:spPr>
          <a:xfrm>
            <a:off x="4570027" y="2795917"/>
            <a:ext cx="2644667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solidFill>
                  <a:srgbClr val="FF9300"/>
                </a:solidFill>
                <a:latin typeface="Montserrat" pitchFamily="2" charset="77"/>
              </a:rPr>
              <a:t>Nivel Consolidación</a:t>
            </a:r>
          </a:p>
          <a:p>
            <a:pPr algn="ctr"/>
            <a:endParaRPr lang="es-CO" dirty="0">
              <a:solidFill>
                <a:srgbClr val="FF9300"/>
              </a:solidFill>
              <a:latin typeface="Montserrat" pitchFamily="2" charset="77"/>
            </a:endParaRPr>
          </a:p>
          <a:p>
            <a:pPr algn="ctr"/>
            <a:r>
              <a:rPr lang="es-CO" sz="1400" dirty="0">
                <a:solidFill>
                  <a:schemeClr val="tx2">
                    <a:lumMod val="75000"/>
                  </a:schemeClr>
                </a:solidFill>
                <a:latin typeface="Montserrat" pitchFamily="2" charset="77"/>
              </a:rPr>
              <a:t>Entidades que cuentan con experiencia y quieren continuar fortaleciendo la rendición de cuentas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E3FFE4E0-10C5-EBCC-63D5-2547B7C8D196}"/>
              </a:ext>
            </a:extLst>
          </p:cNvPr>
          <p:cNvSpPr txBox="1"/>
          <p:nvPr/>
        </p:nvSpPr>
        <p:spPr>
          <a:xfrm>
            <a:off x="7572045" y="2795917"/>
            <a:ext cx="2644667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solidFill>
                  <a:srgbClr val="FF9300"/>
                </a:solidFill>
                <a:latin typeface="Montserrat" pitchFamily="2" charset="77"/>
              </a:rPr>
              <a:t>Nivel Perfeccionamiento</a:t>
            </a:r>
          </a:p>
          <a:p>
            <a:pPr algn="ctr"/>
            <a:endParaRPr lang="es-CO" dirty="0">
              <a:solidFill>
                <a:srgbClr val="FF9300"/>
              </a:solidFill>
              <a:latin typeface="Montserrat" pitchFamily="2" charset="77"/>
            </a:endParaRPr>
          </a:p>
          <a:p>
            <a:pPr algn="ctr"/>
            <a:r>
              <a:rPr lang="es-CO" sz="1400" dirty="0">
                <a:solidFill>
                  <a:schemeClr val="tx2">
                    <a:lumMod val="75000"/>
                  </a:schemeClr>
                </a:solidFill>
                <a:latin typeface="Montserrat" pitchFamily="2" charset="77"/>
              </a:rPr>
              <a:t>Entidades que han cualificado su proceso y requieren perfeccionar sus estrategas de rendición de cuentas</a:t>
            </a:r>
          </a:p>
        </p:txBody>
      </p:sp>
      <p:sp>
        <p:nvSpPr>
          <p:cNvPr id="29" name="Rectángulo redondeado 28">
            <a:extLst>
              <a:ext uri="{FF2B5EF4-FFF2-40B4-BE49-F238E27FC236}">
                <a16:creationId xmlns:a16="http://schemas.microsoft.com/office/drawing/2014/main" id="{664866AC-DAAD-8D34-4EF9-75258C8CBE4F}"/>
              </a:ext>
            </a:extLst>
          </p:cNvPr>
          <p:cNvSpPr/>
          <p:nvPr/>
        </p:nvSpPr>
        <p:spPr>
          <a:xfrm>
            <a:off x="4382816" y="1166648"/>
            <a:ext cx="3037489" cy="3825766"/>
          </a:xfrm>
          <a:prstGeom prst="round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67213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697911-933C-2239-4D15-B57351A402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3F9FB8E1-175A-56E2-6CA8-9BC8713C55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CuadroTexto 24">
            <a:extLst>
              <a:ext uri="{FF2B5EF4-FFF2-40B4-BE49-F238E27FC236}">
                <a16:creationId xmlns:a16="http://schemas.microsoft.com/office/drawing/2014/main" id="{05E02824-CA4C-1E0B-6BE0-8DA6A740C8F4}"/>
              </a:ext>
            </a:extLst>
          </p:cNvPr>
          <p:cNvSpPr txBox="1"/>
          <p:nvPr/>
        </p:nvSpPr>
        <p:spPr>
          <a:xfrm>
            <a:off x="2091559" y="861113"/>
            <a:ext cx="67892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>
                <a:solidFill>
                  <a:srgbClr val="FF9300"/>
                </a:solidFill>
                <a:latin typeface="Montserrat" pitchFamily="2" charset="77"/>
              </a:rPr>
              <a:t>Recordemos qué es rendición de cuentas: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2FCDDF0-7B9A-3942-9C6F-513E8ADA7846}"/>
              </a:ext>
            </a:extLst>
          </p:cNvPr>
          <p:cNvSpPr txBox="1"/>
          <p:nvPr/>
        </p:nvSpPr>
        <p:spPr>
          <a:xfrm>
            <a:off x="2091559" y="1352894"/>
            <a:ext cx="16185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6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 Black" pitchFamily="2" charset="77"/>
              </a:rPr>
              <a:t>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289E606-DB50-66A5-E50D-20E38F2FB31C}"/>
              </a:ext>
            </a:extLst>
          </p:cNvPr>
          <p:cNvSpPr txBox="1"/>
          <p:nvPr/>
        </p:nvSpPr>
        <p:spPr>
          <a:xfrm>
            <a:off x="2091559" y="2183891"/>
            <a:ext cx="90469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tx2">
                    <a:lumMod val="75000"/>
                  </a:schemeClr>
                </a:solidFill>
                <a:latin typeface="Montserrat" pitchFamily="2" charset="77"/>
              </a:rPr>
              <a:t>Informar, explicar dialogar y dar respuesta clara y eficaz a la ciudadanía, organizaciones y grupos de valor sobre:</a:t>
            </a:r>
          </a:p>
          <a:p>
            <a:endParaRPr lang="es-CO" dirty="0">
              <a:solidFill>
                <a:schemeClr val="tx2">
                  <a:lumMod val="75000"/>
                </a:schemeClr>
              </a:solidFill>
              <a:latin typeface="Montserrat" pitchFamily="2" charset="77"/>
            </a:endParaRPr>
          </a:p>
          <a:p>
            <a:r>
              <a:rPr lang="es-CO" dirty="0">
                <a:solidFill>
                  <a:schemeClr val="tx2">
                    <a:lumMod val="75000"/>
                  </a:schemeClr>
                </a:solidFill>
                <a:latin typeface="Montserrat" pitchFamily="2" charset="77"/>
              </a:rPr>
              <a:t>La gestión realizada y sus resultados en bienes y servicios.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1386ADF-DEF5-F173-4F42-BB7831141AB0}"/>
              </a:ext>
            </a:extLst>
          </p:cNvPr>
          <p:cNvSpPr txBox="1"/>
          <p:nvPr/>
        </p:nvSpPr>
        <p:spPr>
          <a:xfrm>
            <a:off x="2091559" y="3384220"/>
            <a:ext cx="23788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6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 Black" pitchFamily="2" charset="77"/>
              </a:rPr>
              <a:t>Para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12BBDD9-E6B1-2FCE-B6B8-291FF41359ED}"/>
              </a:ext>
            </a:extLst>
          </p:cNvPr>
          <p:cNvSpPr txBox="1"/>
          <p:nvPr/>
        </p:nvSpPr>
        <p:spPr>
          <a:xfrm>
            <a:off x="2091559" y="4215217"/>
            <a:ext cx="9046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>
                <a:solidFill>
                  <a:schemeClr val="tx2">
                    <a:lumMod val="75000"/>
                  </a:schemeClr>
                </a:solidFill>
                <a:latin typeface="Montserrat" pitchFamily="2" charset="77"/>
              </a:rPr>
              <a:t>Atender sus peticiones y necesidades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>
                <a:solidFill>
                  <a:schemeClr val="tx2">
                    <a:lumMod val="75000"/>
                  </a:schemeClr>
                </a:solidFill>
                <a:latin typeface="Montserrat" pitchFamily="2" charset="77"/>
              </a:rPr>
              <a:t>Respetar garantizar y proteger sus derechos</a:t>
            </a:r>
          </a:p>
        </p:txBody>
      </p:sp>
    </p:spTree>
    <p:extLst>
      <p:ext uri="{BB962C8B-B14F-4D97-AF65-F5344CB8AC3E}">
        <p14:creationId xmlns:p14="http://schemas.microsoft.com/office/powerpoint/2010/main" val="605696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05198-41E5-7329-C805-04D5DDC71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3A0949E7-4550-443A-D272-0EC8177D6F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CuadroTexto 24">
            <a:extLst>
              <a:ext uri="{FF2B5EF4-FFF2-40B4-BE49-F238E27FC236}">
                <a16:creationId xmlns:a16="http://schemas.microsoft.com/office/drawing/2014/main" id="{78C0F022-4708-D209-E5D4-CF4F3E89608C}"/>
              </a:ext>
            </a:extLst>
          </p:cNvPr>
          <p:cNvSpPr txBox="1"/>
          <p:nvPr/>
        </p:nvSpPr>
        <p:spPr>
          <a:xfrm>
            <a:off x="2091558" y="861113"/>
            <a:ext cx="92968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>
                <a:solidFill>
                  <a:srgbClr val="FF9300"/>
                </a:solidFill>
                <a:latin typeface="Montserrat" pitchFamily="2" charset="77"/>
              </a:rPr>
              <a:t>Hay control social cuando ciudadanos y grupos de interés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2764F2C-A746-23C1-F574-1E58CCC17D7C}"/>
              </a:ext>
            </a:extLst>
          </p:cNvPr>
          <p:cNvSpPr txBox="1"/>
          <p:nvPr/>
        </p:nvSpPr>
        <p:spPr>
          <a:xfrm>
            <a:off x="2091559" y="1542944"/>
            <a:ext cx="90469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s-CO" dirty="0">
                <a:solidFill>
                  <a:schemeClr val="tx2">
                    <a:lumMod val="75000"/>
                  </a:schemeClr>
                </a:solidFill>
                <a:latin typeface="Montserrat" pitchFamily="2" charset="77"/>
              </a:rPr>
              <a:t>Piden Información y explicación.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s-CO" dirty="0">
                <a:solidFill>
                  <a:schemeClr val="tx2">
                    <a:lumMod val="75000"/>
                  </a:schemeClr>
                </a:solidFill>
                <a:latin typeface="Montserrat" pitchFamily="2" charset="77"/>
              </a:rPr>
              <a:t>Manifiestan sanciones y premios a los resultados de gestión.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s-CO" dirty="0">
                <a:solidFill>
                  <a:schemeClr val="tx2">
                    <a:lumMod val="75000"/>
                  </a:schemeClr>
                </a:solidFill>
                <a:latin typeface="Montserrat" pitchFamily="2" charset="77"/>
              </a:rPr>
              <a:t>Hacer evaluación de la gestión.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AB1970F-3AE9-C59F-8200-F3FE87C9E78F}"/>
              </a:ext>
            </a:extLst>
          </p:cNvPr>
          <p:cNvSpPr txBox="1"/>
          <p:nvPr/>
        </p:nvSpPr>
        <p:spPr>
          <a:xfrm>
            <a:off x="2091559" y="2642783"/>
            <a:ext cx="1010044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 Black" pitchFamily="2" charset="77"/>
              </a:rPr>
              <a:t>El ciudadano controla </a:t>
            </a:r>
          </a:p>
          <a:p>
            <a:r>
              <a:rPr lang="es-CO" sz="4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 Black" pitchFamily="2" charset="77"/>
              </a:rPr>
              <a:t>el poder cuando: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F913FA0-4959-837D-BADC-D113EEADB737}"/>
              </a:ext>
            </a:extLst>
          </p:cNvPr>
          <p:cNvSpPr txBox="1"/>
          <p:nvPr/>
        </p:nvSpPr>
        <p:spPr>
          <a:xfrm>
            <a:off x="2091558" y="4215217"/>
            <a:ext cx="94908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tx2">
                    <a:lumMod val="75000"/>
                  </a:schemeClr>
                </a:solidFill>
                <a:latin typeface="Montserrat" pitchFamily="2" charset="77"/>
              </a:rPr>
              <a:t>Participa                   Se informa               Exige cuentas           Vigila</a:t>
            </a:r>
          </a:p>
          <a:p>
            <a:r>
              <a:rPr lang="es-CO" dirty="0">
                <a:solidFill>
                  <a:schemeClr val="tx2">
                    <a:lumMod val="75000"/>
                  </a:schemeClr>
                </a:solidFill>
                <a:latin typeface="Montserrat" pitchFamily="2" charset="77"/>
              </a:rPr>
              <a:t>Evalúa                       Opina                       Sugiere                      Recomienda</a:t>
            </a:r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F4C49C8A-11EB-CC9F-31CB-B8CAE024CB58}"/>
              </a:ext>
            </a:extLst>
          </p:cNvPr>
          <p:cNvSpPr/>
          <p:nvPr/>
        </p:nvSpPr>
        <p:spPr>
          <a:xfrm>
            <a:off x="1936020" y="4319241"/>
            <a:ext cx="155538" cy="1555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BDD18FE0-1554-31EF-8ED3-C4AB5EA8B4FB}"/>
              </a:ext>
            </a:extLst>
          </p:cNvPr>
          <p:cNvSpPr/>
          <p:nvPr/>
        </p:nvSpPr>
        <p:spPr>
          <a:xfrm>
            <a:off x="1936020" y="4598650"/>
            <a:ext cx="155538" cy="1555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F90CDBA1-BE52-D618-256C-F641A30DE982}"/>
              </a:ext>
            </a:extLst>
          </p:cNvPr>
          <p:cNvSpPr/>
          <p:nvPr/>
        </p:nvSpPr>
        <p:spPr>
          <a:xfrm>
            <a:off x="4143466" y="4318615"/>
            <a:ext cx="155538" cy="1555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B1890874-81FA-AD56-45A8-3208CE992A40}"/>
              </a:ext>
            </a:extLst>
          </p:cNvPr>
          <p:cNvSpPr/>
          <p:nvPr/>
        </p:nvSpPr>
        <p:spPr>
          <a:xfrm>
            <a:off x="4143466" y="4598650"/>
            <a:ext cx="155538" cy="1555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BF61C317-6315-BF42-4FED-2CC18A0BD29A}"/>
              </a:ext>
            </a:extLst>
          </p:cNvPr>
          <p:cNvSpPr/>
          <p:nvPr/>
        </p:nvSpPr>
        <p:spPr>
          <a:xfrm>
            <a:off x="6273143" y="4318615"/>
            <a:ext cx="155538" cy="1555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9663609A-67C7-5EBF-0578-5980CCF56B9B}"/>
              </a:ext>
            </a:extLst>
          </p:cNvPr>
          <p:cNvSpPr/>
          <p:nvPr/>
        </p:nvSpPr>
        <p:spPr>
          <a:xfrm>
            <a:off x="6273143" y="4577551"/>
            <a:ext cx="155538" cy="1555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044D0602-C109-91B5-98E1-43EBECF1F71F}"/>
              </a:ext>
            </a:extLst>
          </p:cNvPr>
          <p:cNvSpPr/>
          <p:nvPr/>
        </p:nvSpPr>
        <p:spPr>
          <a:xfrm>
            <a:off x="8442470" y="4318615"/>
            <a:ext cx="155538" cy="1555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F2D1CDD6-BB0D-7465-7FD0-DB99BC81118C}"/>
              </a:ext>
            </a:extLst>
          </p:cNvPr>
          <p:cNvSpPr/>
          <p:nvPr/>
        </p:nvSpPr>
        <p:spPr>
          <a:xfrm>
            <a:off x="8442470" y="4567610"/>
            <a:ext cx="155538" cy="1555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2155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D819A-8770-9131-CF4A-43AA5B6ACD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FAD6D583-D539-1718-2B2C-12828B5788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F9ECDF65-4220-9FE3-16ED-7C7A56E3DEA8}"/>
              </a:ext>
            </a:extLst>
          </p:cNvPr>
          <p:cNvSpPr/>
          <p:nvPr/>
        </p:nvSpPr>
        <p:spPr>
          <a:xfrm>
            <a:off x="1681655" y="1510144"/>
            <a:ext cx="9526672" cy="3837711"/>
          </a:xfrm>
          <a:prstGeom prst="rect">
            <a:avLst/>
          </a:prstGeom>
          <a:solidFill>
            <a:schemeClr val="bg1"/>
          </a:solidFill>
          <a:ln>
            <a:solidFill>
              <a:srgbClr val="FF9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A8E3BD67-A18A-AAB3-CB70-D60CB48D6E43}"/>
              </a:ext>
            </a:extLst>
          </p:cNvPr>
          <p:cNvSpPr txBox="1"/>
          <p:nvPr/>
        </p:nvSpPr>
        <p:spPr>
          <a:xfrm>
            <a:off x="1745188" y="1859337"/>
            <a:ext cx="572652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dirty="0">
                <a:solidFill>
                  <a:schemeClr val="tx2">
                    <a:lumMod val="75000"/>
                  </a:schemeClr>
                </a:solidFill>
                <a:latin typeface="Montserrat" pitchFamily="2" charset="77"/>
              </a:rPr>
              <a:t>La ciudadanía.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dirty="0">
                <a:solidFill>
                  <a:schemeClr val="tx2">
                    <a:lumMod val="75000"/>
                  </a:schemeClr>
                </a:solidFill>
                <a:latin typeface="Montserrat" pitchFamily="2" charset="77"/>
              </a:rPr>
              <a:t>Las instancias de participación ciudadana: veedurías, consejos y otros.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dirty="0">
                <a:solidFill>
                  <a:schemeClr val="tx2">
                    <a:lumMod val="75000"/>
                  </a:schemeClr>
                </a:solidFill>
                <a:latin typeface="Montserrat" pitchFamily="2" charset="77"/>
              </a:rPr>
              <a:t>Cooperantes: Organismos que financian, apoyan y cooperan.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dirty="0">
                <a:solidFill>
                  <a:schemeClr val="tx2">
                    <a:lumMod val="75000"/>
                  </a:schemeClr>
                </a:solidFill>
                <a:latin typeface="Montserrat" pitchFamily="2" charset="77"/>
              </a:rPr>
              <a:t>Los Órganos de Control: Procuraduría, Contraloría, Defensoría.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dirty="0">
                <a:solidFill>
                  <a:schemeClr val="tx2">
                    <a:lumMod val="75000"/>
                  </a:schemeClr>
                </a:solidFill>
                <a:latin typeface="Montserrat" pitchFamily="2" charset="77"/>
              </a:rPr>
              <a:t>Los medios de comunicación.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dirty="0">
                <a:solidFill>
                  <a:schemeClr val="tx2">
                    <a:lumMod val="75000"/>
                  </a:schemeClr>
                </a:solidFill>
                <a:latin typeface="Montserrat" pitchFamily="2" charset="77"/>
              </a:rPr>
              <a:t>Las corporaciones públicas para hacer control político: Congreso, Asambleas, Consejos Municipales, Juntas Administradoras Locales.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714C3A84-87F8-1602-0443-4B86DD95E7EC}"/>
              </a:ext>
            </a:extLst>
          </p:cNvPr>
          <p:cNvSpPr txBox="1"/>
          <p:nvPr/>
        </p:nvSpPr>
        <p:spPr>
          <a:xfrm>
            <a:off x="2091559" y="1012264"/>
            <a:ext cx="6621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>
                <a:solidFill>
                  <a:srgbClr val="FF9300"/>
                </a:solidFill>
                <a:latin typeface="Montserrat" pitchFamily="2" charset="77"/>
              </a:rPr>
              <a:t>Quienes piden cuentas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2A0E151-729D-BED9-E605-A82181576E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2481" y="2026681"/>
            <a:ext cx="3075082" cy="2804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472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C14E-A488-C8D7-54F8-3DF893D5A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24A6CAA7-9565-3F32-0BFC-2B3AEB8ED2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CuadroTexto 24">
            <a:extLst>
              <a:ext uri="{FF2B5EF4-FFF2-40B4-BE49-F238E27FC236}">
                <a16:creationId xmlns:a16="http://schemas.microsoft.com/office/drawing/2014/main" id="{C17819D6-74AB-E434-70DD-0517FA1F9C73}"/>
              </a:ext>
            </a:extLst>
          </p:cNvPr>
          <p:cNvSpPr txBox="1"/>
          <p:nvPr/>
        </p:nvSpPr>
        <p:spPr>
          <a:xfrm>
            <a:off x="2701397" y="876171"/>
            <a:ext cx="67892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>
                <a:solidFill>
                  <a:srgbClr val="FF9300"/>
                </a:solidFill>
                <a:latin typeface="Montserrat" pitchFamily="2" charset="77"/>
              </a:rPr>
              <a:t>¿Cuándo se rinde cuentas?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B46F55B-7693-7648-BDD2-794E717E0C16}"/>
              </a:ext>
            </a:extLst>
          </p:cNvPr>
          <p:cNvSpPr txBox="1"/>
          <p:nvPr/>
        </p:nvSpPr>
        <p:spPr>
          <a:xfrm>
            <a:off x="3102684" y="1325843"/>
            <a:ext cx="7024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 Black" pitchFamily="2" charset="77"/>
              </a:rPr>
              <a:t>De manera permanente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89C0B0B-022B-04A2-B956-81E54D06845A}"/>
              </a:ext>
            </a:extLst>
          </p:cNvPr>
          <p:cNvSpPr txBox="1"/>
          <p:nvPr/>
        </p:nvSpPr>
        <p:spPr>
          <a:xfrm>
            <a:off x="1572508" y="2801916"/>
            <a:ext cx="90469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dirty="0">
                <a:solidFill>
                  <a:schemeClr val="tx2">
                    <a:lumMod val="75000"/>
                  </a:schemeClr>
                </a:solidFill>
                <a:latin typeface="Montserrat" pitchFamily="2" charset="77"/>
              </a:rPr>
              <a:t>La entidad elabora para cada vigencia una estrategia para rendir cuentas según lineamientos del MURC y hasta el año 2024 en el plan anticorrupción y de atención al ciudadano, ya para 2025 esta contenida en el programa de transparencia y ética pública y su respectivo plan de seguimiento y ejecución.</a:t>
            </a:r>
          </a:p>
          <a:p>
            <a:pPr algn="just"/>
            <a:r>
              <a:rPr lang="es-CO" dirty="0">
                <a:solidFill>
                  <a:schemeClr val="tx2">
                    <a:lumMod val="75000"/>
                  </a:schemeClr>
                </a:solidFill>
                <a:latin typeface="Montserrat" pitchFamily="2" charset="77"/>
              </a:rPr>
              <a:t>Se puede consultar en la pagina del canal la sección rendición de cuentas del menú participa https://</a:t>
            </a:r>
            <a:r>
              <a:rPr lang="es-CO" dirty="0" err="1">
                <a:solidFill>
                  <a:schemeClr val="tx2">
                    <a:lumMod val="75000"/>
                  </a:schemeClr>
                </a:solidFill>
                <a:latin typeface="Montserrat" pitchFamily="2" charset="77"/>
              </a:rPr>
              <a:t>www.teveandina.gov.co</a:t>
            </a:r>
            <a:r>
              <a:rPr lang="es-CO" dirty="0">
                <a:solidFill>
                  <a:schemeClr val="tx2">
                    <a:lumMod val="75000"/>
                  </a:schemeClr>
                </a:solidFill>
                <a:latin typeface="Montserrat" pitchFamily="2" charset="77"/>
              </a:rPr>
              <a:t>/participa/rendición-de-cuentas/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515262A1-E57D-09A5-1410-7DA60892D904}"/>
              </a:ext>
            </a:extLst>
          </p:cNvPr>
          <p:cNvSpPr txBox="1"/>
          <p:nvPr/>
        </p:nvSpPr>
        <p:spPr>
          <a:xfrm>
            <a:off x="3037371" y="1928632"/>
            <a:ext cx="70247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dirty="0">
                <a:solidFill>
                  <a:srgbClr val="FF9300"/>
                </a:solidFill>
                <a:latin typeface="Montserrat" pitchFamily="2" charset="77"/>
              </a:rPr>
              <a:t>¿Cómo se rinde cuentas?</a:t>
            </a:r>
          </a:p>
          <a:p>
            <a:endParaRPr lang="es-CO" sz="3600" b="1" dirty="0">
              <a:solidFill>
                <a:srgbClr val="FF9300"/>
              </a:solidFill>
              <a:latin typeface="Montserrat Black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31603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F8226E-F089-D401-2144-FA6997EBDE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BA0C4972-7F64-6CE6-ED5C-316227461E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A2DED68B-C345-3D13-02DD-3BAFB9DB2676}"/>
              </a:ext>
            </a:extLst>
          </p:cNvPr>
          <p:cNvSpPr/>
          <p:nvPr/>
        </p:nvSpPr>
        <p:spPr>
          <a:xfrm>
            <a:off x="1681655" y="764276"/>
            <a:ext cx="9526672" cy="4940488"/>
          </a:xfrm>
          <a:prstGeom prst="rect">
            <a:avLst/>
          </a:prstGeom>
          <a:solidFill>
            <a:schemeClr val="bg1"/>
          </a:solidFill>
          <a:ln>
            <a:solidFill>
              <a:srgbClr val="FF9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E079A49-3BC0-481F-746C-98C0C4CADD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7472" y="764276"/>
            <a:ext cx="8036949" cy="4853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082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05FD7C-FDDC-4402-A181-306356509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BFF61442-418B-10E0-ACD0-633E1A2692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6399834D-FACB-9230-EB3A-1020DC95419B}"/>
              </a:ext>
            </a:extLst>
          </p:cNvPr>
          <p:cNvCxnSpPr>
            <a:cxnSpLocks/>
          </p:cNvCxnSpPr>
          <p:nvPr/>
        </p:nvCxnSpPr>
        <p:spPr>
          <a:xfrm flipH="1">
            <a:off x="2402006" y="2661313"/>
            <a:ext cx="109182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F89AD69-8285-0F15-F01A-6349E035BFB6}"/>
              </a:ext>
            </a:extLst>
          </p:cNvPr>
          <p:cNvSpPr txBox="1"/>
          <p:nvPr/>
        </p:nvSpPr>
        <p:spPr>
          <a:xfrm>
            <a:off x="581346" y="2796672"/>
            <a:ext cx="235779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itchFamily="2" charset="77"/>
              </a:rPr>
              <a:t>Informar públicamente sobre las decisiones y explicar la</a:t>
            </a:r>
            <a:r>
              <a:rPr lang="es-CO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itchFamily="2" charset="77"/>
              </a:rPr>
              <a:t> gestión pública, sus resultados y los avances en la garantía de los derechos.</a:t>
            </a:r>
          </a:p>
          <a:p>
            <a:pPr algn="just"/>
            <a:endParaRPr lang="es-CO" sz="1400" dirty="0">
              <a:solidFill>
                <a:schemeClr val="tx1">
                  <a:lumMod val="50000"/>
                  <a:lumOff val="50000"/>
                </a:schemeClr>
              </a:solidFill>
              <a:latin typeface="Montserrat Light" pitchFamily="2" charset="77"/>
            </a:endParaRPr>
          </a:p>
        </p:txBody>
      </p: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7A6E8960-E47B-1543-0DEA-792C782A0F5C}"/>
              </a:ext>
            </a:extLst>
          </p:cNvPr>
          <p:cNvCxnSpPr>
            <a:endCxn id="16" idx="1"/>
          </p:cNvCxnSpPr>
          <p:nvPr/>
        </p:nvCxnSpPr>
        <p:spPr>
          <a:xfrm>
            <a:off x="7184571" y="1371965"/>
            <a:ext cx="64126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FAAF490A-0082-207E-A541-C6CBB879A51F}"/>
              </a:ext>
            </a:extLst>
          </p:cNvPr>
          <p:cNvCxnSpPr/>
          <p:nvPr/>
        </p:nvCxnSpPr>
        <p:spPr>
          <a:xfrm>
            <a:off x="2402006" y="2661313"/>
            <a:ext cx="0" cy="1276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15">
            <a:extLst>
              <a:ext uri="{FF2B5EF4-FFF2-40B4-BE49-F238E27FC236}">
                <a16:creationId xmlns:a16="http://schemas.microsoft.com/office/drawing/2014/main" id="{EEB8C42C-DC5A-3C11-9064-A1C12D63AF4D}"/>
              </a:ext>
            </a:extLst>
          </p:cNvPr>
          <p:cNvSpPr txBox="1"/>
          <p:nvPr/>
        </p:nvSpPr>
        <p:spPr>
          <a:xfrm>
            <a:off x="7825840" y="464024"/>
            <a:ext cx="353884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itchFamily="2" charset="77"/>
              </a:rPr>
              <a:t>Dialogar con los grupos de valor y de interés al respecto, explicando</a:t>
            </a:r>
            <a:r>
              <a:rPr lang="es-CO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itchFamily="2" charset="77"/>
              </a:rPr>
              <a:t> y justificando la gestión, permitiendo preguntas y cuestionamientos, en escenarios presenciales de encuentro, complementados, si existen las condiciones, con medios virtuales.</a:t>
            </a:r>
          </a:p>
          <a:p>
            <a:pPr algn="just"/>
            <a:endParaRPr lang="es-CO" sz="1400" dirty="0">
              <a:solidFill>
                <a:schemeClr val="tx1">
                  <a:lumMod val="50000"/>
                  <a:lumOff val="50000"/>
                </a:schemeClr>
              </a:solidFill>
              <a:latin typeface="Montserrat Light" pitchFamily="2" charset="77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CB321C9D-CD41-55C1-DF8B-363065DE9C76}"/>
              </a:ext>
            </a:extLst>
          </p:cNvPr>
          <p:cNvSpPr txBox="1"/>
          <p:nvPr/>
        </p:nvSpPr>
        <p:spPr>
          <a:xfrm>
            <a:off x="7825840" y="2325990"/>
            <a:ext cx="353884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itchFamily="2" charset="77"/>
              </a:rPr>
              <a:t>Responder por los resultados de la gestión definiendo o asumiendo mecanismos de corrección o mejora en sus planes institucionales para atender los compromisos y evaluaciones identificadas en los espacios de diálogo.</a:t>
            </a:r>
            <a:r>
              <a:rPr lang="es-CO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itchFamily="2" charset="77"/>
              </a:rPr>
              <a:t>  </a:t>
            </a:r>
            <a:r>
              <a:rPr lang="es-ES_tradnl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itchFamily="2" charset="77"/>
              </a:rPr>
              <a:t>También incluye la capacidad de las autoridades para responder al control de la ciudadanía, los medios de comunicación la sociedad civil y los órganos de control asegurando el cumplimiento de obligaciones o imponer sanciones si la gestión no es satisfactoria</a:t>
            </a:r>
            <a:r>
              <a:rPr lang="es-CO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itchFamily="2" charset="77"/>
              </a:rPr>
              <a:t>.</a:t>
            </a:r>
          </a:p>
          <a:p>
            <a:pPr algn="just"/>
            <a:endParaRPr lang="es-CO" sz="1400" dirty="0">
              <a:solidFill>
                <a:schemeClr val="tx1">
                  <a:lumMod val="50000"/>
                  <a:lumOff val="50000"/>
                </a:schemeClr>
              </a:solidFill>
              <a:latin typeface="Montserrat Light" pitchFamily="2" charset="77"/>
            </a:endParaRPr>
          </a:p>
        </p:txBody>
      </p: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AB50F0DF-3E39-6FB0-B7D3-9C8EDC6D8428}"/>
              </a:ext>
            </a:extLst>
          </p:cNvPr>
          <p:cNvCxnSpPr/>
          <p:nvPr/>
        </p:nvCxnSpPr>
        <p:spPr>
          <a:xfrm>
            <a:off x="6567055" y="4286992"/>
            <a:ext cx="125878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n 5">
            <a:extLst>
              <a:ext uri="{FF2B5EF4-FFF2-40B4-BE49-F238E27FC236}">
                <a16:creationId xmlns:a16="http://schemas.microsoft.com/office/drawing/2014/main" id="{0E63A504-38ED-4CC5-31A6-83C3B82406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9680" y="464024"/>
            <a:ext cx="5140616" cy="5153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2050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6892B9-48D0-E92F-EAA7-8C912679F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E1502F7D-89A2-76EC-1B08-476F59826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Elipse 5">
            <a:extLst>
              <a:ext uri="{FF2B5EF4-FFF2-40B4-BE49-F238E27FC236}">
                <a16:creationId xmlns:a16="http://schemas.microsoft.com/office/drawing/2014/main" id="{E2EDA1EB-C58D-34B1-4B90-59CE25DAF9A9}"/>
              </a:ext>
            </a:extLst>
          </p:cNvPr>
          <p:cNvSpPr/>
          <p:nvPr/>
        </p:nvSpPr>
        <p:spPr>
          <a:xfrm>
            <a:off x="2353456" y="1129299"/>
            <a:ext cx="5566732" cy="51480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971436B-29EE-55E9-7017-F2AADFB0C3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1500" y="1014386"/>
            <a:ext cx="5738688" cy="5262973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8B3274D-1EB9-08F3-B917-4E53F4AE033A}"/>
              </a:ext>
            </a:extLst>
          </p:cNvPr>
          <p:cNvSpPr txBox="1"/>
          <p:nvPr/>
        </p:nvSpPr>
        <p:spPr>
          <a:xfrm>
            <a:off x="2181500" y="580640"/>
            <a:ext cx="6621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>
                <a:solidFill>
                  <a:srgbClr val="FF9300"/>
                </a:solidFill>
                <a:latin typeface="Montserrat" pitchFamily="2" charset="77"/>
              </a:rPr>
              <a:t>Etapas de la rendición de cuentas</a:t>
            </a:r>
          </a:p>
        </p:txBody>
      </p:sp>
    </p:spTree>
    <p:extLst>
      <p:ext uri="{BB962C8B-B14F-4D97-AF65-F5344CB8AC3E}">
        <p14:creationId xmlns:p14="http://schemas.microsoft.com/office/powerpoint/2010/main" val="2545347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</TotalTime>
  <Words>505</Words>
  <Application>Microsoft Office PowerPoint</Application>
  <PresentationFormat>Panorámica</PresentationFormat>
  <Paragraphs>59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20" baseType="lpstr">
      <vt:lpstr>ADLaM Display</vt:lpstr>
      <vt:lpstr>Arial</vt:lpstr>
      <vt:lpstr>Calibri</vt:lpstr>
      <vt:lpstr>Calibri Light</vt:lpstr>
      <vt:lpstr>Courier New</vt:lpstr>
      <vt:lpstr>Montserrat</vt:lpstr>
      <vt:lpstr>Montserrat Black</vt:lpstr>
      <vt:lpstr>Montserrat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Juan Rojas</dc:creator>
  <cp:lastModifiedBy>yulieth rojas trujillo</cp:lastModifiedBy>
  <cp:revision>12</cp:revision>
  <dcterms:created xsi:type="dcterms:W3CDTF">2026-07-02T18:22:26Z</dcterms:created>
  <dcterms:modified xsi:type="dcterms:W3CDTF">2026-07-30T18:14:10Z</dcterms:modified>
</cp:coreProperties>
</file>